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70" d="100"/>
          <a:sy n="70" d="100"/>
        </p:scale>
        <p:origin x="-120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11/18/2015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65763"/>
            <a:ext cx="10591800" cy="1711037"/>
          </a:xfrm>
        </p:spPr>
        <p:txBody>
          <a:bodyPr/>
          <a:lstStyle/>
          <a:p>
            <a:r>
              <a:rPr lang="en-US" smtClean="0"/>
              <a:t>Scientific Revolution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1550 CE – 1800 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626"/>
            <a:ext cx="9144000" cy="1143000"/>
          </a:xfrm>
        </p:spPr>
        <p:txBody>
          <a:bodyPr/>
          <a:lstStyle/>
          <a:p>
            <a:r>
              <a:rPr lang="en-US" dirty="0" smtClean="0"/>
              <a:t>Women &amp; the Origins of Modern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287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Women were also involved in the Scientific Revolution; one of the most prominent female scientists was </a:t>
            </a:r>
            <a:r>
              <a:rPr lang="en-US" b="1" u="sng" dirty="0" smtClean="0"/>
              <a:t>Margaret Cavendish</a:t>
            </a:r>
            <a:r>
              <a:rPr lang="en-US" dirty="0" smtClean="0"/>
              <a:t>, who came from an aristocratic family</a:t>
            </a:r>
          </a:p>
          <a:p>
            <a:pPr lvl="1"/>
            <a:r>
              <a:rPr lang="en-US" dirty="0" smtClean="0"/>
              <a:t>She wrote </a:t>
            </a:r>
            <a:r>
              <a:rPr lang="en-US" b="1" i="1" u="sng" dirty="0" smtClean="0"/>
              <a:t>Observations Upon Experimental Philosophy</a:t>
            </a:r>
            <a:r>
              <a:rPr lang="en-US" dirty="0" smtClean="0"/>
              <a:t>, in which she was critical of the growing belief that humans could be the masters of nature</a:t>
            </a:r>
          </a:p>
          <a:p>
            <a:r>
              <a:rPr lang="en-US" dirty="0" smtClean="0"/>
              <a:t>In Germany, many of the astronomers were women, most of whom worked in family observatories where they were trained by their families; between 1650 and 1710, women made up 14% of all German astronomers</a:t>
            </a:r>
          </a:p>
          <a:p>
            <a:pPr lvl="1"/>
            <a:r>
              <a:rPr lang="en-US" dirty="0" smtClean="0"/>
              <a:t>The most famous female German astronomer was </a:t>
            </a:r>
            <a:r>
              <a:rPr lang="en-US" b="1" u="sng" dirty="0" smtClean="0"/>
              <a:t>Maria </a:t>
            </a:r>
            <a:r>
              <a:rPr lang="en-US" b="1" u="sng" dirty="0" err="1" smtClean="0"/>
              <a:t>Winkelmann</a:t>
            </a:r>
            <a:r>
              <a:rPr lang="en-US" dirty="0" smtClean="0"/>
              <a:t>. She married a practicing astronomer and became his assistant. She made some original contributions to astronomy, including the discovery of a comet</a:t>
            </a:r>
          </a:p>
          <a:p>
            <a:pPr lvl="1"/>
            <a:r>
              <a:rPr lang="en-US" dirty="0" smtClean="0"/>
              <a:t>When her husband died, she applied for a position as an astronomer at the Berlin Academy, but was denied because she was a woman and lacked a university degree; they feared they would set a bad example by hiring a woman; her problems with the academy were felt by women all over Europe, who were not taken seriously as scientists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144000" cy="1143000"/>
          </a:xfrm>
        </p:spPr>
        <p:txBody>
          <a:bodyPr/>
          <a:lstStyle/>
          <a:p>
            <a:r>
              <a:rPr lang="en-US" dirty="0" smtClean="0"/>
              <a:t>Descartes and Reason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371601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 new conception of the universe strongly influenced the Western view of mankind. </a:t>
            </a:r>
          </a:p>
          <a:p>
            <a:r>
              <a:rPr lang="en-US" dirty="0" smtClean="0"/>
              <a:t>The 17</a:t>
            </a:r>
            <a:r>
              <a:rPr lang="en-US" baseline="30000" dirty="0" smtClean="0"/>
              <a:t>th</a:t>
            </a:r>
            <a:r>
              <a:rPr lang="en-US" dirty="0" smtClean="0"/>
              <a:t> century philosopher </a:t>
            </a:r>
            <a:r>
              <a:rPr lang="en-US" b="1" u="sng" dirty="0" smtClean="0"/>
              <a:t>Rene Descartes</a:t>
            </a:r>
            <a:r>
              <a:rPr lang="en-US" dirty="0" smtClean="0"/>
              <a:t>  wrote </a:t>
            </a:r>
            <a:r>
              <a:rPr lang="en-US" b="1" i="1" u="sng" dirty="0" smtClean="0"/>
              <a:t>Discourse on Method</a:t>
            </a:r>
            <a:r>
              <a:rPr lang="en-US" dirty="0" smtClean="0"/>
              <a:t>, a book of philosophy that centered on the nature of humanity </a:t>
            </a:r>
          </a:p>
          <a:p>
            <a:pPr lvl="1"/>
            <a:r>
              <a:rPr lang="en-US" dirty="0" smtClean="0"/>
              <a:t>He is famous for his principle “</a:t>
            </a:r>
            <a:r>
              <a:rPr lang="en-US" b="1" i="1" u="sng" dirty="0" smtClean="0"/>
              <a:t>Cogito ergo sum”</a:t>
            </a:r>
            <a:r>
              <a:rPr lang="en-US" i="1" dirty="0" smtClean="0"/>
              <a:t> or </a:t>
            </a:r>
            <a:r>
              <a:rPr lang="en-US" b="1" u="sng" dirty="0" smtClean="0"/>
              <a:t>“I think, therefore I am”</a:t>
            </a:r>
            <a:r>
              <a:rPr lang="en-US" i="1" dirty="0" smtClean="0"/>
              <a:t>. </a:t>
            </a:r>
            <a:r>
              <a:rPr lang="en-US" dirty="0" smtClean="0"/>
              <a:t>That is, because humankind can think, it thus exists. </a:t>
            </a:r>
          </a:p>
          <a:p>
            <a:pPr lvl="1"/>
            <a:r>
              <a:rPr lang="en-US" dirty="0" smtClean="0"/>
              <a:t>He used this thought to arrive at his second principle, </a:t>
            </a:r>
            <a:r>
              <a:rPr lang="en-US" b="1" u="sng" dirty="0" smtClean="0"/>
              <a:t>the mind cannot be doubted but the body and the material world can, the two must be radically different”. </a:t>
            </a:r>
            <a:r>
              <a:rPr lang="en-US" dirty="0"/>
              <a:t> </a:t>
            </a:r>
            <a:r>
              <a:rPr lang="en-US" dirty="0" smtClean="0"/>
              <a:t>From this idea came the separation of mind and matter – and allowed scientists to view matter as separate from humankind, and thus able to be investigated and researched through reason – or human thought and observation</a:t>
            </a:r>
          </a:p>
          <a:p>
            <a:pPr lvl="1"/>
            <a:r>
              <a:rPr lang="en-US" dirty="0" smtClean="0"/>
              <a:t>Descartes is called </a:t>
            </a:r>
            <a:r>
              <a:rPr lang="en-US" b="1" u="sng" dirty="0" smtClean="0"/>
              <a:t>the father of modern </a:t>
            </a:r>
            <a:r>
              <a:rPr lang="en-US" b="1" i="1" u="sng" dirty="0" smtClean="0"/>
              <a:t>rationalism</a:t>
            </a:r>
            <a:r>
              <a:rPr lang="en-US" dirty="0" smtClean="0"/>
              <a:t>, the system of thought that is based on the belief that reason is the chief source of knowledge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133600"/>
            <a:ext cx="2705100" cy="3175000"/>
          </a:xfrm>
        </p:spPr>
      </p:pic>
    </p:spTree>
    <p:extLst>
      <p:ext uri="{BB962C8B-B14F-4D97-AF65-F5344CB8AC3E}">
        <p14:creationId xmlns:p14="http://schemas.microsoft.com/office/powerpoint/2010/main" val="32153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7696200" cy="427037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Sir Francis Bacon</a:t>
            </a:r>
            <a:r>
              <a:rPr lang="en-US" dirty="0" smtClean="0"/>
              <a:t> is credited as the person who created the </a:t>
            </a:r>
            <a:r>
              <a:rPr lang="en-US" b="1" u="sng" dirty="0" smtClean="0"/>
              <a:t>Scientific Method</a:t>
            </a:r>
            <a:endParaRPr lang="en-US" dirty="0" smtClean="0"/>
          </a:p>
          <a:p>
            <a:r>
              <a:rPr lang="en-US" dirty="0" smtClean="0"/>
              <a:t>He believed </a:t>
            </a:r>
            <a:r>
              <a:rPr lang="en-US" b="1" u="sng" dirty="0" smtClean="0"/>
              <a:t>inductive reasoning </a:t>
            </a:r>
            <a:r>
              <a:rPr lang="en-US" dirty="0" smtClean="0"/>
              <a:t> should be used  to learn about nature</a:t>
            </a:r>
          </a:p>
          <a:p>
            <a:pPr lvl="1"/>
            <a:r>
              <a:rPr lang="en-US" dirty="0" smtClean="0"/>
              <a:t>Inductive reasoning proceeds from the particular (narrow focus) to the general (broad focus)</a:t>
            </a:r>
          </a:p>
          <a:p>
            <a:r>
              <a:rPr lang="en-US" dirty="0" smtClean="0"/>
              <a:t>The scientific method uses systematic observations and carefully organized experiments to lead test hypotheses and lead to correct general principles</a:t>
            </a:r>
            <a:endParaRPr lang="en-US" dirty="0"/>
          </a:p>
          <a:p>
            <a:r>
              <a:rPr lang="en-US" dirty="0" smtClean="0"/>
              <a:t>Bacon believed that scientific reasoning could be used to conquer nature and give humans power over nature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04800"/>
            <a:ext cx="3494530" cy="3327400"/>
          </a:xfrm>
        </p:spPr>
      </p:pic>
    </p:spTree>
    <p:extLst>
      <p:ext uri="{BB962C8B-B14F-4D97-AF65-F5344CB8AC3E}">
        <p14:creationId xmlns:p14="http://schemas.microsoft.com/office/powerpoint/2010/main" val="26740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4267200" cy="1143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4724400" cy="6113931"/>
          </a:xfrm>
        </p:spPr>
      </p:pic>
      <p:sp>
        <p:nvSpPr>
          <p:cNvPr id="8" name="TextBox 7"/>
          <p:cNvSpPr txBox="1"/>
          <p:nvPr/>
        </p:nvSpPr>
        <p:spPr>
          <a:xfrm>
            <a:off x="533400" y="182880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scientific method</a:t>
            </a:r>
            <a:r>
              <a:rPr lang="en-US" dirty="0" smtClean="0"/>
              <a:t> is a systematic procedure for collecting and analyzing evidence. It was crucial to the evolution of science in the modern world.</a:t>
            </a:r>
          </a:p>
          <a:p>
            <a:endParaRPr lang="en-US" dirty="0"/>
          </a:p>
          <a:p>
            <a:r>
              <a:rPr lang="en-US" dirty="0" smtClean="0"/>
              <a:t>Scientists always follow these steps when conducting experiments (if they don’t their work will be discredited). </a:t>
            </a:r>
          </a:p>
          <a:p>
            <a:endParaRPr lang="en-US" dirty="0"/>
          </a:p>
          <a:p>
            <a:r>
              <a:rPr lang="en-US" dirty="0" smtClean="0"/>
              <a:t>An important point to remember is that a hypothesis may be correct or incorrect, and a scientist will need to follow these steps to “prove” it one way or another.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Scientific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Until the 15</a:t>
            </a:r>
            <a:r>
              <a:rPr lang="en-US" baseline="30000" dirty="0" smtClean="0"/>
              <a:t>th</a:t>
            </a:r>
            <a:r>
              <a:rPr lang="en-US" dirty="0" smtClean="0"/>
              <a:t> and 16</a:t>
            </a:r>
            <a:r>
              <a:rPr lang="en-US" baseline="30000" dirty="0" smtClean="0"/>
              <a:t>th</a:t>
            </a:r>
            <a:r>
              <a:rPr lang="en-US" dirty="0" smtClean="0"/>
              <a:t> centuries, medieval scientists – known as “natural philosophers” – relied on the ancient works of Greece and works by Aristotle for their scientific knowledge</a:t>
            </a:r>
          </a:p>
          <a:p>
            <a:r>
              <a:rPr lang="en-US" dirty="0" smtClean="0"/>
              <a:t>During the Renaissance, humanists mastered both Greek and Latin, which allowed them access to Roman works and works by people like Ptolemy, Archimedes, and Plato – all people who disagreed with Aristotle</a:t>
            </a:r>
          </a:p>
          <a:p>
            <a:r>
              <a:rPr lang="en-US" dirty="0" smtClean="0"/>
              <a:t>Other developments also encouraged new ways of thinking – technical problems like how much weigh a ship could hold, and the invention of new instruments such as the telescope and microscope made fresh scientific discoveries possible</a:t>
            </a:r>
          </a:p>
          <a:p>
            <a:r>
              <a:rPr lang="en-US" dirty="0" smtClean="0"/>
              <a:t>Another invention helped with the spread of new ideas – the </a:t>
            </a:r>
            <a:r>
              <a:rPr lang="en-US" b="1" u="sng" dirty="0" smtClean="0"/>
              <a:t>printing press</a:t>
            </a:r>
            <a:r>
              <a:rPr lang="en-US" dirty="0" smtClean="0"/>
              <a:t>, which enabled new discoveries to be spread quickly throughout the western world</a:t>
            </a:r>
          </a:p>
          <a:p>
            <a:r>
              <a:rPr lang="en-US" dirty="0" smtClean="0"/>
              <a:t>Mathematics also played a crucial role in the scientific revolution; there were numerous mathematicians in the scientific revolution who made discoveries and advances using mathematics</a:t>
            </a:r>
          </a:p>
        </p:txBody>
      </p:sp>
    </p:spTree>
    <p:extLst>
      <p:ext uri="{BB962C8B-B14F-4D97-AF65-F5344CB8AC3E}">
        <p14:creationId xmlns:p14="http://schemas.microsoft.com/office/powerpoint/2010/main" val="19634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144000" cy="685800"/>
          </a:xfrm>
        </p:spPr>
        <p:txBody>
          <a:bodyPr/>
          <a:lstStyle/>
          <a:p>
            <a:r>
              <a:rPr lang="en-US" dirty="0" smtClean="0"/>
              <a:t>Scientific Revolution: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781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Discoveries in astronomy would overturn the conception of the universe held by Westerners in the Middle Ages</a:t>
            </a:r>
          </a:p>
          <a:p>
            <a:r>
              <a:rPr lang="en-US" b="1" u="sng" dirty="0" smtClean="0"/>
              <a:t>Ptolemaic System</a:t>
            </a:r>
            <a:r>
              <a:rPr lang="en-US" dirty="0" smtClean="0"/>
              <a:t> – Ptolemy, who lived in the second century CE, was the greatest astronomer of antiquity; his ideas were used during the Middle Ages to construct a model of the universe that was </a:t>
            </a:r>
            <a:r>
              <a:rPr lang="en-US" b="1" u="sng" dirty="0" smtClean="0"/>
              <a:t>geocentric</a:t>
            </a:r>
            <a:r>
              <a:rPr lang="en-US" dirty="0" smtClean="0"/>
              <a:t> – with the earth at the center, fixed and unmoving, while all the other planetary bodies revolved around the earth; </a:t>
            </a:r>
          </a:p>
          <a:p>
            <a:pPr lvl="1"/>
            <a:r>
              <a:rPr lang="en-US" b="1" dirty="0" smtClean="0"/>
              <a:t>Ptolemy</a:t>
            </a:r>
            <a:r>
              <a:rPr lang="en-US" dirty="0" smtClean="0"/>
              <a:t> believed the universe was a series of concentric spheres – one inside the other; the spheres were made of a crystal-like transparent substance in which the heavenly bodies – pure orbs of light – were embedded; the moon was in the first sphere, Mercury in the second, Venus in the third and the sun in the fourth; beyond the tenth sphere was heaven, where God and all the saved souls resided – so God was at one end of the universe and humans at the other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147313"/>
            <a:ext cx="4657353" cy="48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144000" cy="838200"/>
          </a:xfrm>
        </p:spPr>
        <p:txBody>
          <a:bodyPr/>
          <a:lstStyle/>
          <a:p>
            <a:r>
              <a:rPr lang="en-US" dirty="0" smtClean="0"/>
              <a:t>Scientific Revolution: Astronomy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447801"/>
            <a:ext cx="7467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May 15643, </a:t>
            </a:r>
            <a:r>
              <a:rPr lang="en-US" b="1" u="sng" dirty="0" smtClean="0"/>
              <a:t>Nicholas Copernicus</a:t>
            </a:r>
            <a:r>
              <a:rPr lang="en-US" dirty="0" smtClean="0"/>
              <a:t> published </a:t>
            </a:r>
            <a:r>
              <a:rPr lang="en-US" i="1" dirty="0" smtClean="0"/>
              <a:t>On the Revolutions of the Heavenly Spheres</a:t>
            </a:r>
            <a:endParaRPr lang="en-US" dirty="0" smtClean="0"/>
          </a:p>
          <a:p>
            <a:r>
              <a:rPr lang="en-US" dirty="0" smtClean="0"/>
              <a:t>Copernicus was a proponent of the heliocentric model, which had the sun at the center of the universe</a:t>
            </a:r>
          </a:p>
          <a:p>
            <a:pPr lvl="1"/>
            <a:r>
              <a:rPr lang="en-US" dirty="0" smtClean="0"/>
              <a:t>Copernicus demonstrated that the sun was the center of the universe and that the planets revolved around the sun</a:t>
            </a:r>
          </a:p>
          <a:p>
            <a:pPr lvl="1"/>
            <a:r>
              <a:rPr lang="en-US" dirty="0" smtClean="0"/>
              <a:t>He also demonstrated that the Moon revolved around the Earth</a:t>
            </a:r>
          </a:p>
          <a:p>
            <a:pPr lvl="1"/>
            <a:r>
              <a:rPr lang="en-US" dirty="0" smtClean="0"/>
              <a:t>He also proved the Earth revolved on an axis while it was moving around the sun </a:t>
            </a:r>
          </a:p>
          <a:p>
            <a:r>
              <a:rPr lang="en-US" b="1" u="sng" dirty="0" smtClean="0"/>
              <a:t>Johannes </a:t>
            </a:r>
            <a:r>
              <a:rPr lang="en-US" b="1" u="sng" dirty="0" err="1" smtClean="0"/>
              <a:t>Kepler</a:t>
            </a:r>
            <a:r>
              <a:rPr lang="en-US" u="sng" dirty="0" smtClean="0"/>
              <a:t> </a:t>
            </a:r>
            <a:r>
              <a:rPr lang="en-US" dirty="0" smtClean="0"/>
              <a:t> used detailed astronomical data to arrive at his laws of planetary motion</a:t>
            </a:r>
          </a:p>
          <a:p>
            <a:pPr lvl="1"/>
            <a:r>
              <a:rPr lang="en-US" b="1" dirty="0" smtClean="0"/>
              <a:t>He confirmed the sun was the center of the universe and showed the orbits of the planets were not circular but elliptical; this became known as </a:t>
            </a:r>
            <a:r>
              <a:rPr lang="en-US" u="sng" dirty="0" err="1" smtClean="0"/>
              <a:t>Kepler’s</a:t>
            </a:r>
            <a:r>
              <a:rPr lang="en-US" u="sng" dirty="0" smtClean="0"/>
              <a:t> first law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2940"/>
            <a:ext cx="2209800" cy="30627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64" y="3657600"/>
            <a:ext cx="2537460" cy="2537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67800" y="62865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Kepler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67800" y="3200400"/>
            <a:ext cx="231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Copernicus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506200" cy="762000"/>
          </a:xfrm>
        </p:spPr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Elliptical Model of the Solar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0579100" cy="3733800"/>
          </a:xfrm>
        </p:spPr>
      </p:pic>
    </p:spTree>
    <p:extLst>
      <p:ext uri="{BB962C8B-B14F-4D97-AF65-F5344CB8AC3E}">
        <p14:creationId xmlns:p14="http://schemas.microsoft.com/office/powerpoint/2010/main" val="6891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/>
          <a:lstStyle/>
          <a:p>
            <a:r>
              <a:rPr lang="en-US" dirty="0" smtClean="0"/>
              <a:t>Scientific Revolution: Galileo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81534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Galileo </a:t>
            </a:r>
            <a:r>
              <a:rPr lang="en-US" b="1" u="sng" dirty="0" err="1" smtClean="0"/>
              <a:t>Galilei</a:t>
            </a:r>
            <a:r>
              <a:rPr lang="en-US" dirty="0" smtClean="0"/>
              <a:t> taught mathematics and conducted regular observations of the heavens with a telescope</a:t>
            </a:r>
          </a:p>
          <a:p>
            <a:r>
              <a:rPr lang="en-US" dirty="0" smtClean="0"/>
              <a:t>Galileo discovered mountains on the moon, four moons revolving around Jupiter, and sunspots</a:t>
            </a:r>
          </a:p>
          <a:p>
            <a:pPr lvl="1"/>
            <a:r>
              <a:rPr lang="en-US" dirty="0" smtClean="0"/>
              <a:t>His observations destroyed the last element of the Ptolemaic system, because they demonstrated the heavenly bodies were not just orbs of light</a:t>
            </a:r>
          </a:p>
          <a:p>
            <a:r>
              <a:rPr lang="en-US" dirty="0" smtClean="0"/>
              <a:t>Galileo published his findings in </a:t>
            </a:r>
            <a:r>
              <a:rPr lang="en-US" b="1" i="1" u="sng" dirty="0" smtClean="0"/>
              <a:t>The Starry Messenger</a:t>
            </a:r>
            <a:r>
              <a:rPr lang="en-US" dirty="0" smtClean="0"/>
              <a:t> in 1610.</a:t>
            </a:r>
          </a:p>
          <a:p>
            <a:pPr lvl="1"/>
            <a:r>
              <a:rPr lang="en-US" dirty="0" smtClean="0"/>
              <a:t>His findings got him in trouble with the Catholic Church, which told him to abandon the heliocentric model</a:t>
            </a:r>
          </a:p>
          <a:p>
            <a:pPr lvl="1"/>
            <a:r>
              <a:rPr lang="en-US" dirty="0" smtClean="0"/>
              <a:t>The Church was threatened by this model, because it contradicted the idea that God created Earth and thus made it the center of the universe</a:t>
            </a:r>
          </a:p>
          <a:p>
            <a:r>
              <a:rPr lang="en-US" dirty="0" smtClean="0"/>
              <a:t>By the 1630s and 40s, most scientists and astronomers accepted the heliocentric model of the universe</a:t>
            </a:r>
          </a:p>
          <a:p>
            <a:pPr lvl="1"/>
            <a:r>
              <a:rPr lang="en-US" dirty="0" smtClean="0"/>
              <a:t>There was still the problem of explaining motion in the universe, as the ideas of Copernicus, </a:t>
            </a:r>
            <a:r>
              <a:rPr lang="en-US" dirty="0" err="1" smtClean="0"/>
              <a:t>Kepler</a:t>
            </a:r>
            <a:r>
              <a:rPr lang="en-US" dirty="0" smtClean="0"/>
              <a:t>, and Galileo had not been put together into one model; the problem would be solved by one of the greatest geniuses of the Scientific Revolution</a:t>
            </a:r>
          </a:p>
          <a:p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94" y="2133600"/>
            <a:ext cx="3364006" cy="3260725"/>
          </a:xfrm>
        </p:spPr>
      </p:pic>
    </p:spTree>
    <p:extLst>
      <p:ext uri="{BB962C8B-B14F-4D97-AF65-F5344CB8AC3E}">
        <p14:creationId xmlns:p14="http://schemas.microsoft.com/office/powerpoint/2010/main" val="378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144000" cy="685800"/>
          </a:xfrm>
        </p:spPr>
        <p:txBody>
          <a:bodyPr/>
          <a:lstStyle/>
          <a:p>
            <a:r>
              <a:rPr lang="en-US" dirty="0" smtClean="0"/>
              <a:t>Sir Isaac Newton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638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Isaac Newton was born in 1642; he attended Cambridge University and became a professor of mathematics</a:t>
            </a:r>
          </a:p>
          <a:p>
            <a:pPr lvl="1"/>
            <a:r>
              <a:rPr lang="en-US" dirty="0" smtClean="0"/>
              <a:t>His major work, </a:t>
            </a:r>
            <a:r>
              <a:rPr lang="en-US" b="1" i="1" u="sng" dirty="0" smtClean="0"/>
              <a:t>Mathematical Principles of Natural Philosophy</a:t>
            </a:r>
            <a:r>
              <a:rPr lang="en-US" dirty="0" smtClean="0"/>
              <a:t>, defined the three laws of motion that govern the planetary bodies and earth</a:t>
            </a:r>
          </a:p>
          <a:p>
            <a:pPr lvl="1"/>
            <a:r>
              <a:rPr lang="en-US" dirty="0" smtClean="0"/>
              <a:t>He also wrote about the </a:t>
            </a:r>
            <a:r>
              <a:rPr lang="en-US" b="1" i="1" u="sng" dirty="0" smtClean="0"/>
              <a:t>universal law of gravitation</a:t>
            </a:r>
            <a:r>
              <a:rPr lang="en-US" dirty="0" smtClean="0"/>
              <a:t>, which explains why planetary bodies do not go off in straight lines but instead continue in elliptical orbits around the sun; </a:t>
            </a:r>
          </a:p>
          <a:p>
            <a:pPr lvl="2"/>
            <a:r>
              <a:rPr lang="en-US" dirty="0" smtClean="0"/>
              <a:t>The law states that every object in the universe is attracted to every other object by a force called </a:t>
            </a:r>
            <a:r>
              <a:rPr lang="en-US" b="1" u="sng" dirty="0" smtClean="0"/>
              <a:t>gravity</a:t>
            </a:r>
            <a:endParaRPr lang="en-US" u="sng" dirty="0" smtClean="0"/>
          </a:p>
          <a:p>
            <a:pPr lvl="1"/>
            <a:r>
              <a:rPr lang="en-US" dirty="0" smtClean="0"/>
              <a:t>Newton’s ideas created a new picture of the universe; it was now seen as one huge, regulated, uniform machine that worked according to natural laws </a:t>
            </a:r>
          </a:p>
          <a:p>
            <a:pPr lvl="1"/>
            <a:r>
              <a:rPr lang="en-US" dirty="0" smtClean="0"/>
              <a:t>Newton’s ideas dominated the worldview until Einstein's theory of relativity created an even newer picture (more on him later in the semester!)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4988642" cy="3455987"/>
          </a:xfrm>
        </p:spPr>
      </p:pic>
    </p:spTree>
    <p:extLst>
      <p:ext uri="{BB962C8B-B14F-4D97-AF65-F5344CB8AC3E}">
        <p14:creationId xmlns:p14="http://schemas.microsoft.com/office/powerpoint/2010/main" val="12435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068"/>
            <a:ext cx="9144000" cy="914400"/>
          </a:xfrm>
        </p:spPr>
        <p:txBody>
          <a:bodyPr/>
          <a:lstStyle/>
          <a:p>
            <a:r>
              <a:rPr lang="en-US" dirty="0" smtClean="0"/>
              <a:t>Scientific Revolution: Medicine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10820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 revolution in medicine also began 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century. Medicine in the late Middle Ages was dominated by the teachings of </a:t>
            </a:r>
            <a:r>
              <a:rPr lang="en-US" b="1" u="sng" dirty="0" smtClean="0"/>
              <a:t>Galen</a:t>
            </a:r>
            <a:r>
              <a:rPr lang="en-US" dirty="0" smtClean="0"/>
              <a:t>, a Greek physician who had lived during the second century CE. Galen had arrived on animal rather than human dissection to arrive at a picture of human anatomy; he was often wrong</a:t>
            </a:r>
          </a:p>
          <a:p>
            <a:r>
              <a:rPr lang="en-US" dirty="0" smtClean="0"/>
              <a:t>In 1543, </a:t>
            </a:r>
            <a:r>
              <a:rPr lang="en-US" b="1" u="sng" dirty="0" smtClean="0"/>
              <a:t>Andrew Vesalius</a:t>
            </a:r>
            <a:r>
              <a:rPr lang="en-US" dirty="0" smtClean="0"/>
              <a:t> wrote </a:t>
            </a:r>
            <a:r>
              <a:rPr lang="en-US" b="1" i="1" u="sng" dirty="0" smtClean="0"/>
              <a:t>On the Fabric of the Human Body</a:t>
            </a:r>
            <a:r>
              <a:rPr lang="en-US" dirty="0" smtClean="0"/>
              <a:t>, where he discussed dissecting human bodies while he was a professor of surgery at the University of Padua</a:t>
            </a:r>
          </a:p>
          <a:p>
            <a:r>
              <a:rPr lang="en-US" dirty="0" smtClean="0"/>
              <a:t>Vesalius was able to present an accurate examination of the individual organs and human body, but he still believe Galen’s “two-blood” theory that said two kinds of blood flowed in veins and arteries (later disproved).</a:t>
            </a:r>
          </a:p>
          <a:p>
            <a:r>
              <a:rPr lang="en-US" dirty="0" smtClean="0"/>
              <a:t>In 1628, </a:t>
            </a:r>
            <a:r>
              <a:rPr lang="en-US" b="1" u="sng" dirty="0" smtClean="0"/>
              <a:t>William Harvey</a:t>
            </a:r>
            <a:r>
              <a:rPr lang="en-US" dirty="0" smtClean="0"/>
              <a:t> wrote </a:t>
            </a:r>
            <a:r>
              <a:rPr lang="en-US" b="1" i="1" u="sng" dirty="0" smtClean="0"/>
              <a:t>On the Motion of the Heart and Blood</a:t>
            </a:r>
            <a:r>
              <a:rPr lang="en-US" dirty="0" smtClean="0"/>
              <a:t>, which was based on close observations and experiments. Harvey showed that the heart, not the liver, as Galen had thought – was the beginning point for the circulation of blood in the body. He also proved that the same blood flowed in both veins and arteries; he also showed that blood makes a complete circuit as it passes through the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Revolution: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45720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Advancements were made in chemistry in the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r>
              <a:rPr lang="en-US" b="1" u="sng" dirty="0" smtClean="0"/>
              <a:t>Robert Boyle</a:t>
            </a:r>
            <a:r>
              <a:rPr lang="en-US" dirty="0" smtClean="0"/>
              <a:t> was one of the first scientists to conduct controlled experiments</a:t>
            </a:r>
          </a:p>
          <a:p>
            <a:pPr lvl="1"/>
            <a:r>
              <a:rPr lang="en-US" dirty="0" smtClean="0"/>
              <a:t>His work on the properties of gases led to </a:t>
            </a:r>
            <a:r>
              <a:rPr lang="en-US" b="1" u="sng" dirty="0" smtClean="0"/>
              <a:t>Boyle’s Law</a:t>
            </a:r>
            <a:r>
              <a:rPr lang="en-US" dirty="0" smtClean="0"/>
              <a:t>, which stated that the volume of a gas varies with the pressure exerted on it</a:t>
            </a:r>
          </a:p>
          <a:p>
            <a:r>
              <a:rPr lang="en-US" b="1" u="sng" dirty="0" smtClean="0"/>
              <a:t>Antoine Lavoisier</a:t>
            </a:r>
            <a:r>
              <a:rPr lang="en-US" dirty="0" smtClean="0"/>
              <a:t> invented a system of naming the chemical elements, much of which is still used today; he is regarded by many as the founder of modern chemistry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36" y="1828800"/>
            <a:ext cx="437714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S102901026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TS102901026</Template>
  <TotalTime>0</TotalTime>
  <Words>1624</Words>
  <Application>Microsoft Office PowerPoint</Application>
  <PresentationFormat>Custom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TS102901026</vt:lpstr>
      <vt:lpstr>Scientific Revolution</vt:lpstr>
      <vt:lpstr>Background to Scientific Revolution</vt:lpstr>
      <vt:lpstr>Scientific Revolution: Astronomy</vt:lpstr>
      <vt:lpstr>Scientific Revolution: Astronomy</vt:lpstr>
      <vt:lpstr>Kepler’s Elliptical Model of the Solar System</vt:lpstr>
      <vt:lpstr>Scientific Revolution: Galileo</vt:lpstr>
      <vt:lpstr>Sir Isaac Newton</vt:lpstr>
      <vt:lpstr>Scientific Revolution: Medicine</vt:lpstr>
      <vt:lpstr>Scientific Revolution: Chemistry</vt:lpstr>
      <vt:lpstr>Women &amp; the Origins of Modern Science</vt:lpstr>
      <vt:lpstr>Descartes and Reason</vt:lpstr>
      <vt:lpstr>The Scientific Method</vt:lpstr>
      <vt:lpstr>Scientific Method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2013-02-13T18:26:05Z</dcterms:created>
  <dcterms:modified xsi:type="dcterms:W3CDTF">2015-11-18T21:58:43Z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