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3" r:id="rId5"/>
    <p:sldId id="270" r:id="rId6"/>
    <p:sldId id="271" r:id="rId7"/>
    <p:sldId id="269" r:id="rId8"/>
    <p:sldId id="272" r:id="rId9"/>
    <p:sldId id="27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1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544FB-7405-0346-86F4-7F72DB64B1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499"/>
            <a:ext cx="7772400" cy="1470025"/>
          </a:xfrm>
        </p:spPr>
        <p:txBody>
          <a:bodyPr/>
          <a:lstStyle/>
          <a:p>
            <a:r>
              <a:rPr lang="en-US" dirty="0" smtClean="0"/>
              <a:t>Transatlantic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8968"/>
            <a:ext cx="6400800" cy="1752600"/>
          </a:xfrm>
        </p:spPr>
        <p:txBody>
          <a:bodyPr/>
          <a:lstStyle/>
          <a:p>
            <a:r>
              <a:rPr lang="en-US" dirty="0" smtClean="0"/>
              <a:t>The fever of revolution spreads to the New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27" y="1879491"/>
            <a:ext cx="5924513" cy="47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628</a:t>
            </a:r>
            <a:r>
              <a:rPr lang="en-US" dirty="0" smtClean="0"/>
              <a:t> – The Revolt of Latin America to </a:t>
            </a:r>
            <a:r>
              <a:rPr lang="en-US" b="1" dirty="0" smtClean="0"/>
              <a:t>630</a:t>
            </a:r>
            <a:r>
              <a:rPr lang="en-US" dirty="0" smtClean="0"/>
              <a:t>, stop before The Greek Revolt = brief notes/summary for</a:t>
            </a:r>
            <a:r>
              <a:rPr lang="en-US" dirty="0" smtClean="0">
                <a:solidFill>
                  <a:srgbClr val="FF0000"/>
                </a:solidFill>
              </a:rPr>
              <a:t> tomorrow</a:t>
            </a:r>
            <a:r>
              <a:rPr lang="en-US" dirty="0" smtClean="0"/>
              <a:t>. Look closely at the map, 21.2 – what can we learn from this map?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634-</a:t>
            </a:r>
            <a:r>
              <a:rPr lang="en-US" dirty="0" smtClean="0"/>
              <a:t> The Ideologies of Change to </a:t>
            </a:r>
            <a:r>
              <a:rPr lang="en-US" b="1" dirty="0" smtClean="0"/>
              <a:t>638</a:t>
            </a:r>
            <a:r>
              <a:rPr lang="en-US" dirty="0" smtClean="0"/>
              <a:t> – Stop at Revolutions and Reform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DUE </a:t>
            </a:r>
            <a:r>
              <a:rPr lang="en-US" dirty="0" smtClean="0">
                <a:solidFill>
                  <a:srgbClr val="FF0000"/>
                </a:solidFill>
              </a:rPr>
              <a:t>FRIDAY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the Enlightenment, American &amp; French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83" y="1357438"/>
            <a:ext cx="8702790" cy="536517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Ideas of the Enlightenment come to Americas around the same time as Europe</a:t>
            </a:r>
          </a:p>
          <a:p>
            <a:pPr lvl="1"/>
            <a:r>
              <a:rPr lang="en-US" dirty="0" smtClean="0"/>
              <a:t>Rich </a:t>
            </a:r>
            <a:r>
              <a:rPr lang="en-US" b="1" dirty="0" err="1" smtClean="0"/>
              <a:t>peninsulars</a:t>
            </a:r>
            <a:r>
              <a:rPr lang="en-US" b="1" dirty="0" smtClean="0"/>
              <a:t> </a:t>
            </a:r>
            <a:r>
              <a:rPr lang="en-US" dirty="0" smtClean="0"/>
              <a:t>(Spanish Born, living in New World/E. Indies) &amp; </a:t>
            </a:r>
            <a:r>
              <a:rPr lang="en-US" b="1" dirty="0" smtClean="0"/>
              <a:t>creoles </a:t>
            </a:r>
            <a:r>
              <a:rPr lang="en-US" dirty="0"/>
              <a:t>(born in the West Indies or Spanish America but of European, usually Spanish, </a:t>
            </a:r>
            <a:r>
              <a:rPr lang="en-US" dirty="0" smtClean="0"/>
              <a:t>ancestry) were </a:t>
            </a:r>
            <a:r>
              <a:rPr lang="en-US" dirty="0" smtClean="0"/>
              <a:t>famously “slaves” to European fashion, ideas, culture, etc. until well into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Intellectual atmosphere was one that wanted a move free society, looser caste system, end to slavery, etc., but never really had the stomach to do it</a:t>
            </a:r>
            <a:endParaRPr lang="en-US" dirty="0" smtClean="0"/>
          </a:p>
          <a:p>
            <a:pPr lvl="1"/>
            <a:r>
              <a:rPr lang="en-US" dirty="0" smtClean="0"/>
              <a:t>This was true: for economic needs (who would produce our resources?), </a:t>
            </a:r>
          </a:p>
          <a:p>
            <a:pPr lvl="1"/>
            <a:r>
              <a:rPr lang="en-US" dirty="0" smtClean="0"/>
              <a:t>social (we like having money) </a:t>
            </a:r>
          </a:p>
          <a:p>
            <a:pPr lvl="1"/>
            <a:r>
              <a:rPr lang="en-US" dirty="0" smtClean="0"/>
              <a:t>political reasons (church and state tied in Spain so Enlightenment always goes through religion)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American Revolution shows that it is possible for colonies to through off yoke of colonial power &amp; have popular sovereignty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French Revolution perpetuates the idea that Europeans are ready for Enlightenment </a:t>
            </a:r>
            <a:r>
              <a:rPr lang="en-US" dirty="0" smtClean="0">
                <a:solidFill>
                  <a:srgbClr val="FF0000"/>
                </a:solidFill>
              </a:rPr>
              <a:t>ideals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Causes/Effect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057386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 Domination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Injustices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Spread of</a:t>
                      </a:r>
                      <a:r>
                        <a:rPr lang="en-US" baseline="0" dirty="0" smtClean="0"/>
                        <a:t> Enlightenment Ideas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Revolutionary</a:t>
                      </a:r>
                      <a:r>
                        <a:rPr lang="en-US" baseline="0" dirty="0" smtClean="0"/>
                        <a:t> Leaders emerge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and French revolutions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Napoleon invades Spain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Growth of nationalism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27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Revolutions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28123" cy="4871952"/>
          </a:xfrm>
        </p:spPr>
      </p:pic>
    </p:spTree>
    <p:extLst>
      <p:ext uri="{BB962C8B-B14F-4D97-AF65-F5344CB8AC3E}">
        <p14:creationId xmlns:p14="http://schemas.microsoft.com/office/powerpoint/2010/main" val="270765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Movements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34022"/>
              </p:ext>
            </p:extLst>
          </p:nvPr>
        </p:nvGraphicFramePr>
        <p:xfrm>
          <a:off x="457200" y="1600200"/>
          <a:ext cx="8229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Effects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Toussaint </a:t>
                      </a:r>
                      <a:r>
                        <a:rPr lang="en-US" dirty="0" err="1" smtClean="0"/>
                        <a:t>L’Ouveture</a:t>
                      </a:r>
                      <a:r>
                        <a:rPr lang="en-US" dirty="0" smtClean="0"/>
                        <a:t> leads SLAVE REVOLT in Haiti – 1791 from 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Numerous independent</a:t>
                      </a:r>
                      <a:r>
                        <a:rPr lang="en-US" baseline="0" dirty="0" smtClean="0"/>
                        <a:t> nations emerge in Latin America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Simon Bolivar,</a:t>
                      </a:r>
                      <a:r>
                        <a:rPr lang="en-US" baseline="0" dirty="0" smtClean="0"/>
                        <a:t> a Creole, 1810 war for Venezuela and Jose de San Martin help liberate Chile, Peru, and Argentina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Continuing efforts to achieve stable</a:t>
                      </a:r>
                      <a:r>
                        <a:rPr lang="en-US" baseline="0" dirty="0" smtClean="0"/>
                        <a:t> democratic governments and to gain economic independence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Colonial Rule Ends in much of Latin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5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6271846" cy="5173707"/>
          </a:xfrm>
        </p:spPr>
      </p:pic>
      <p:sp>
        <p:nvSpPr>
          <p:cNvPr id="5" name="TextBox 4"/>
          <p:cNvSpPr txBox="1"/>
          <p:nvPr/>
        </p:nvSpPr>
        <p:spPr>
          <a:xfrm>
            <a:off x="6904892" y="1699846"/>
            <a:ext cx="1969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KEY PLAYERS: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Spanish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Portuguese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British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Dutch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French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2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6" y="-112224"/>
            <a:ext cx="8229600" cy="839055"/>
          </a:xfrm>
        </p:spPr>
        <p:txBody>
          <a:bodyPr/>
          <a:lstStyle/>
          <a:p>
            <a:r>
              <a:rPr lang="en-US" dirty="0" smtClean="0"/>
              <a:t>Map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726831"/>
            <a:ext cx="8815753" cy="5399333"/>
          </a:xfrm>
        </p:spPr>
      </p:pic>
    </p:spTree>
    <p:extLst>
      <p:ext uri="{BB962C8B-B14F-4D97-AF65-F5344CB8AC3E}">
        <p14:creationId xmlns:p14="http://schemas.microsoft.com/office/powerpoint/2010/main" val="21371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3091"/>
            <a:ext cx="8229600" cy="1143000"/>
          </a:xfrm>
        </p:spPr>
        <p:txBody>
          <a:bodyPr/>
          <a:lstStyle/>
          <a:p>
            <a:r>
              <a:rPr lang="en-US" dirty="0" smtClean="0"/>
              <a:t>Key Leaders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Father Miguel Hidalgo			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Simon Bolivar  and          </a:t>
            </a:r>
            <a:r>
              <a:rPr lang="en-US" dirty="0" smtClean="0"/>
              <a:t>Jose de San Martin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9" y="274638"/>
            <a:ext cx="2283558" cy="2115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9" y="3411414"/>
            <a:ext cx="2702296" cy="150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06" y="2590800"/>
            <a:ext cx="2950195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" y="145684"/>
            <a:ext cx="8590246" cy="6442685"/>
          </a:xfrm>
        </p:spPr>
      </p:pic>
    </p:spTree>
    <p:extLst>
      <p:ext uri="{BB962C8B-B14F-4D97-AF65-F5344CB8AC3E}">
        <p14:creationId xmlns:p14="http://schemas.microsoft.com/office/powerpoint/2010/main" val="219550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357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Transatlantic Revolutions</vt:lpstr>
      <vt:lpstr>Impact of the Enlightenment, American &amp; French Revolutions</vt:lpstr>
      <vt:lpstr>Causes/Effect </vt:lpstr>
      <vt:lpstr>Timeline of Revolutions </vt:lpstr>
      <vt:lpstr>Independence Movements</vt:lpstr>
      <vt:lpstr>Map</vt:lpstr>
      <vt:lpstr>Map #2</vt:lpstr>
      <vt:lpstr>Key Leaders </vt:lpstr>
      <vt:lpstr>Summary of Big Ideas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Transatlantic Revolutions</dc:title>
  <dc:creator>Paul Doran</dc:creator>
  <cp:lastModifiedBy>Tharp, Vanessa    SHS - Staff</cp:lastModifiedBy>
  <cp:revision>23</cp:revision>
  <dcterms:created xsi:type="dcterms:W3CDTF">2014-11-19T22:45:11Z</dcterms:created>
  <dcterms:modified xsi:type="dcterms:W3CDTF">2015-12-16T22:29:49Z</dcterms:modified>
</cp:coreProperties>
</file>